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9"/>
  </p:notesMasterIdLst>
  <p:sldIdLst>
    <p:sldId id="256" r:id="rId2"/>
    <p:sldId id="286" r:id="rId3"/>
    <p:sldId id="287" r:id="rId4"/>
    <p:sldId id="290" r:id="rId5"/>
    <p:sldId id="288" r:id="rId6"/>
    <p:sldId id="291" r:id="rId7"/>
    <p:sldId id="292" r:id="rId8"/>
    <p:sldId id="278" r:id="rId9"/>
    <p:sldId id="285" r:id="rId10"/>
    <p:sldId id="327" r:id="rId11"/>
    <p:sldId id="346" r:id="rId12"/>
    <p:sldId id="264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30" r:id="rId23"/>
    <p:sldId id="328" r:id="rId24"/>
    <p:sldId id="331" r:id="rId25"/>
    <p:sldId id="336" r:id="rId26"/>
    <p:sldId id="306" r:id="rId27"/>
    <p:sldId id="307" r:id="rId28"/>
    <p:sldId id="309" r:id="rId29"/>
    <p:sldId id="310" r:id="rId30"/>
    <p:sldId id="311" r:id="rId31"/>
    <p:sldId id="322" r:id="rId32"/>
    <p:sldId id="321" r:id="rId33"/>
    <p:sldId id="312" r:id="rId34"/>
    <p:sldId id="313" r:id="rId35"/>
    <p:sldId id="316" r:id="rId36"/>
    <p:sldId id="329" r:id="rId37"/>
    <p:sldId id="317" r:id="rId38"/>
    <p:sldId id="344" r:id="rId39"/>
    <p:sldId id="332" r:id="rId40"/>
    <p:sldId id="293" r:id="rId41"/>
    <p:sldId id="345" r:id="rId42"/>
    <p:sldId id="265" r:id="rId43"/>
    <p:sldId id="333" r:id="rId44"/>
    <p:sldId id="282" r:id="rId45"/>
    <p:sldId id="314" r:id="rId46"/>
    <p:sldId id="318" r:id="rId47"/>
    <p:sldId id="319" r:id="rId48"/>
    <p:sldId id="320" r:id="rId49"/>
    <p:sldId id="294" r:id="rId50"/>
    <p:sldId id="334" r:id="rId51"/>
    <p:sldId id="342" r:id="rId52"/>
    <p:sldId id="335" r:id="rId53"/>
    <p:sldId id="348" r:id="rId54"/>
    <p:sldId id="353" r:id="rId55"/>
    <p:sldId id="352" r:id="rId56"/>
    <p:sldId id="351" r:id="rId57"/>
    <p:sldId id="350" r:id="rId58"/>
    <p:sldId id="349" r:id="rId59"/>
    <p:sldId id="343" r:id="rId60"/>
    <p:sldId id="337" r:id="rId61"/>
    <p:sldId id="339" r:id="rId62"/>
    <p:sldId id="340" r:id="rId63"/>
    <p:sldId id="341" r:id="rId64"/>
    <p:sldId id="338" r:id="rId65"/>
    <p:sldId id="273" r:id="rId66"/>
    <p:sldId id="315" r:id="rId67"/>
    <p:sldId id="347" r:id="rId6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Lato" panose="020B0604020202020204" charset="0"/>
      <p:regular r:id="rId74"/>
      <p:bold r:id="rId75"/>
      <p:italic r:id="rId76"/>
      <p:boldItalic r:id="rId77"/>
    </p:embeddedFont>
    <p:embeddedFont>
      <p:font typeface="Montserrat" panose="020B0604020202020204" charset="-18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zekas Dominik" initials="FD" lastIdx="1" clrIdx="0">
    <p:extLst>
      <p:ext uri="{19B8F6BF-5375-455C-9EA6-DF929625EA0E}">
        <p15:presenceInfo xmlns:p15="http://schemas.microsoft.com/office/powerpoint/2012/main" userId="S-1-5-21-2604211897-728469581-1642377047-122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6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7.fntdata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63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673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68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53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90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978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551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359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909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039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393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967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94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585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669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639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9642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284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001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45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26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846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79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525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306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958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3.bin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i="1" u="sng" dirty="0"/>
              <a:t>DotNyetWork</a:t>
            </a:r>
            <a:endParaRPr b="1" i="1" u="sng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366550" y="397727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we nyet to network issues</a:t>
            </a:r>
            <a:endParaRPr dirty="0"/>
          </a:p>
        </p:txBody>
      </p:sp>
      <p:sp>
        <p:nvSpPr>
          <p:cNvPr id="2" name="Google Shape;135;p13">
            <a:extLst>
              <a:ext uri="{FF2B5EF4-FFF2-40B4-BE49-F238E27FC236}">
                <a16:creationId xmlns:a16="http://schemas.microsoft.com/office/drawing/2014/main" id="{F5A51676-77E9-45FA-5980-64EC2EE07D86}"/>
              </a:ext>
            </a:extLst>
          </p:cNvPr>
          <p:cNvSpPr txBox="1">
            <a:spLocks/>
          </p:cNvSpPr>
          <p:nvPr/>
        </p:nvSpPr>
        <p:spPr>
          <a:xfrm>
            <a:off x="6045900" y="2367850"/>
            <a:ext cx="1311638" cy="105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lnSpc>
                <a:spcPct val="200000"/>
              </a:lnSpc>
            </a:pPr>
            <a:r>
              <a:rPr lang="hu-HU" sz="1100" dirty="0"/>
              <a:t>Ötvös Bence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Somogyi Bánk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Fazekas Dominik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4041243" y="1000073"/>
            <a:ext cx="106150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SSH Teszt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EAD4712-0D80-4A48-B463-F7B867854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" t="6662" r="822" b="4522"/>
          <a:stretch/>
        </p:blipFill>
        <p:spPr>
          <a:xfrm>
            <a:off x="1704587" y="1307850"/>
            <a:ext cx="5734822" cy="3650594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3842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4041241" y="850800"/>
            <a:ext cx="106150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SSH Teszt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9E42916-13DA-4102-BBDB-D050309FE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49" y="1153961"/>
            <a:ext cx="6063095" cy="3731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344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10" name="image14.png">
            <a:extLst>
              <a:ext uri="{FF2B5EF4-FFF2-40B4-BE49-F238E27FC236}">
                <a16:creationId xmlns:a16="http://schemas.microsoft.com/office/drawing/2014/main" id="{26EF0C83-5197-45BC-9A56-0C2C3C4918C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1301750"/>
            <a:ext cx="3611880" cy="25400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6011493" y="993973"/>
            <a:ext cx="77136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5C70290-3E96-497F-ACCB-9EE1DF61062E}"/>
              </a:ext>
            </a:extLst>
          </p:cNvPr>
          <p:cNvSpPr txBox="1"/>
          <p:nvPr/>
        </p:nvSpPr>
        <p:spPr>
          <a:xfrm>
            <a:off x="6553753" y="3116940"/>
            <a:ext cx="811441" cy="307777"/>
          </a:xfrm>
          <a:prstGeom prst="rect">
            <a:avLst/>
          </a:prstGeom>
          <a:solidFill>
            <a:srgbClr val="A365D1"/>
          </a:solidFill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20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CA2BE5F-8B59-4137-B5E2-1315877F3257}"/>
              </a:ext>
            </a:extLst>
          </p:cNvPr>
          <p:cNvSpPr txBox="1"/>
          <p:nvPr/>
        </p:nvSpPr>
        <p:spPr>
          <a:xfrm>
            <a:off x="5394804" y="3116940"/>
            <a:ext cx="811441" cy="307777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10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960120" y="1925740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Létrehoztunk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  <a:sym typeface="Montserrat"/>
              </a:rPr>
              <a:t>vlanokat</a:t>
            </a: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 a hálózatok elkülönítése érdekében.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430403" y="993973"/>
            <a:ext cx="193354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r>
              <a:rPr lang="hu-HU" b="1" dirty="0">
                <a:solidFill>
                  <a:schemeClr val="tx1"/>
                </a:solidFill>
              </a:rPr>
              <a:t> élő eszközön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8FBDE97-4588-4076-AB7C-87AC5572B39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555" y="1328222"/>
            <a:ext cx="3825240" cy="2821305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8CB89664-AD44-4A4C-9193-EA92BDC4BD0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78" y="1842077"/>
            <a:ext cx="2682817" cy="1794258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6091E33F-B716-4B17-B39F-7DDEC59AE726}"/>
              </a:ext>
            </a:extLst>
          </p:cNvPr>
          <p:cNvSpPr txBox="1"/>
          <p:nvPr/>
        </p:nvSpPr>
        <p:spPr>
          <a:xfrm>
            <a:off x="1477335" y="1534300"/>
            <a:ext cx="180530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r>
              <a:rPr lang="hu-HU" b="1" dirty="0">
                <a:solidFill>
                  <a:schemeClr val="tx1"/>
                </a:solidFill>
              </a:rPr>
              <a:t> létrehozása</a:t>
            </a:r>
          </a:p>
        </p:txBody>
      </p:sp>
    </p:spTree>
    <p:extLst>
      <p:ext uri="{BB962C8B-B14F-4D97-AF65-F5344CB8AC3E}">
        <p14:creationId xmlns:p14="http://schemas.microsoft.com/office/powerpoint/2010/main" val="3379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1BE3D01E-095E-4DF1-AF14-A0881E8D17D6}"/>
              </a:ext>
            </a:extLst>
          </p:cNvPr>
          <p:cNvSpPr/>
          <p:nvPr/>
        </p:nvSpPr>
        <p:spPr>
          <a:xfrm>
            <a:off x="834204" y="2133489"/>
            <a:ext cx="3288080" cy="8765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Vlan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1-et megszüntettük: </a:t>
            </a:r>
          </a:p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 biztonsági réssé válhat.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51D901DB-F5D2-4CAC-A989-A008D0DE37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54" y="2192738"/>
            <a:ext cx="2548220" cy="758024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22224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1BE3D01E-095E-4DF1-AF14-A0881E8D17D6}"/>
              </a:ext>
            </a:extLst>
          </p:cNvPr>
          <p:cNvSpPr/>
          <p:nvPr/>
        </p:nvSpPr>
        <p:spPr>
          <a:xfrm>
            <a:off x="834204" y="2133489"/>
            <a:ext cx="3294492" cy="8765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Vlan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999 (Black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Hole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Összes nem használt port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6558F8B-4F36-485B-8F97-631C98FA0D9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79329"/>
            <a:ext cx="3923139" cy="98484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172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C8760A8-549D-4E4B-937F-82461787FF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 b="7368"/>
          <a:stretch/>
        </p:blipFill>
        <p:spPr bwMode="auto">
          <a:xfrm>
            <a:off x="1914968" y="3751265"/>
            <a:ext cx="5310505" cy="670560"/>
          </a:xfrm>
          <a:prstGeom prst="rect">
            <a:avLst/>
          </a:prstGeom>
          <a:ln w="57150">
            <a:solidFill>
              <a:schemeClr val="tx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66DCF86-60E0-4C2C-AE59-62775D01C5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1258297"/>
            <a:ext cx="3386028" cy="490249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8B29DB7-22BA-47C2-A37C-58BA5F62E34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2546572"/>
            <a:ext cx="3384842" cy="490249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6B3EB4A5-20A4-47A1-9160-B72CFE759F90}"/>
              </a:ext>
            </a:extLst>
          </p:cNvPr>
          <p:cNvSpPr txBox="1"/>
          <p:nvPr/>
        </p:nvSpPr>
        <p:spPr>
          <a:xfrm>
            <a:off x="3988627" y="950520"/>
            <a:ext cx="10807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Ruby-SW1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7EC94D5-FCE6-427C-9673-8C187B04FB60}"/>
              </a:ext>
            </a:extLst>
          </p:cNvPr>
          <p:cNvSpPr txBox="1"/>
          <p:nvPr/>
        </p:nvSpPr>
        <p:spPr>
          <a:xfrm>
            <a:off x="3988626" y="2238795"/>
            <a:ext cx="10807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Ruby-SW2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82D9A36-A6AF-4D00-8D9C-F9C1BD220C2F}"/>
              </a:ext>
            </a:extLst>
          </p:cNvPr>
          <p:cNvSpPr txBox="1"/>
          <p:nvPr/>
        </p:nvSpPr>
        <p:spPr>
          <a:xfrm>
            <a:off x="4135925" y="3438385"/>
            <a:ext cx="782587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</a:t>
            </a:r>
            <a:r>
              <a:rPr lang="hu-HU" b="1" dirty="0">
                <a:solidFill>
                  <a:schemeClr val="tx1"/>
                </a:solidFill>
              </a:rPr>
              <a:t> IP</a:t>
            </a:r>
          </a:p>
        </p:txBody>
      </p:sp>
    </p:spTree>
    <p:extLst>
      <p:ext uri="{BB962C8B-B14F-4D97-AF65-F5344CB8AC3E}">
        <p14:creationId xmlns:p14="http://schemas.microsoft.com/office/powerpoint/2010/main" val="427004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453538" y="996062"/>
            <a:ext cx="1893467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Két port összefogva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1038578" y="1925740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Ruby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Switch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-ek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g1/0/23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g1/0/24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-es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konfiguráltuk</a:t>
            </a:r>
            <a:endParaRPr lang="hu-HU" sz="1800" b="1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pic>
        <p:nvPicPr>
          <p:cNvPr id="8" name="image12.png">
            <a:extLst>
              <a:ext uri="{FF2B5EF4-FFF2-40B4-BE49-F238E27FC236}">
                <a16:creationId xmlns:a16="http://schemas.microsoft.com/office/drawing/2014/main" id="{BC5CDEFA-8CB2-4934-838D-AFD36B56F21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07149" y="1372479"/>
            <a:ext cx="3786246" cy="239854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271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137953" y="1357651"/>
            <a:ext cx="286809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EFB72ED-33BA-4709-90F5-DDD67B2ED31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090" y="1665428"/>
            <a:ext cx="3893820" cy="283337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540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221866" y="1472467"/>
            <a:ext cx="244009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konfiguráció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9FFBFB27-098A-49D1-9D83-221189FDF95E}"/>
              </a:ext>
            </a:extLst>
          </p:cNvPr>
          <p:cNvSpPr/>
          <p:nvPr/>
        </p:nvSpPr>
        <p:spPr>
          <a:xfrm>
            <a:off x="541206" y="2133777"/>
            <a:ext cx="3933804" cy="8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Az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etherchannel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Cisco-s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’</a:t>
            </a:r>
            <a:r>
              <a:rPr lang="hu-HU" sz="1800" b="1" dirty="0" err="1">
                <a:solidFill>
                  <a:schemeClr val="tx2"/>
                </a:solidFill>
                <a:latin typeface="Montserrat"/>
              </a:rPr>
              <a:t>PAgP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’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fajtáját konfiguráltuk 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6BCEBFE-ED7D-41D6-8F70-F4D590376D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10" y="1836951"/>
            <a:ext cx="3933804" cy="1469598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436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B95E83-7A29-E224-5072-C0B3D3FEF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Bevezető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E4B3F-4A4D-59BA-D889-829397F6C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2472300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célja:  </a:t>
            </a:r>
            <a:r>
              <a:rPr lang="hu-HU" sz="1800" dirty="0"/>
              <a:t>Egy biztonságos, skálázható és nagy rendelkezésre állású hálózati infrastruktúra kialakítása. </a:t>
            </a:r>
          </a:p>
          <a:p>
            <a:endParaRPr lang="hu-HU" sz="1800" dirty="0"/>
          </a:p>
          <a:p>
            <a:endParaRPr lang="hu-HU" sz="1800" dirty="0"/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Prezentáció:   </a:t>
            </a:r>
            <a:r>
              <a:rPr lang="hu-HU" sz="1800" dirty="0"/>
              <a:t>Ez a prezentáció bemutatja a hálózat részeit és azok kiépítésének a folyamatát 	</a:t>
            </a:r>
          </a:p>
          <a:p>
            <a:pPr marL="146050" indent="0">
              <a:buNone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25615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440118" y="1164690"/>
            <a:ext cx="224292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show </a:t>
            </a:r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SW1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12D7724-9A0E-4A4D-8249-BCCB113C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00" y="1472467"/>
            <a:ext cx="5803200" cy="345297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03676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440117" y="1006751"/>
            <a:ext cx="224292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show </a:t>
            </a:r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SW2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B6476E1-790C-45AB-8CBE-77F32F6CF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167" y="1318578"/>
            <a:ext cx="5801662" cy="3593514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7498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3822" y="703241"/>
            <a:ext cx="2382678" cy="295117"/>
          </a:xfrm>
        </p:spPr>
        <p:txBody>
          <a:bodyPr>
            <a:noAutofit/>
          </a:bodyPr>
          <a:lstStyle/>
          <a:p>
            <a:pPr marL="146050" indent="0">
              <a:buNone/>
            </a:pPr>
            <a:endParaRPr lang="hu-HU" sz="14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2253B0E-6E8A-45CC-AE9C-1200074E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544" y="1100962"/>
            <a:ext cx="4282811" cy="2941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746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3822" y="703241"/>
            <a:ext cx="2382678" cy="295117"/>
          </a:xfrm>
        </p:spPr>
        <p:txBody>
          <a:bodyPr>
            <a:noAutofit/>
          </a:bodyPr>
          <a:lstStyle/>
          <a:p>
            <a:pPr marL="146050" indent="0">
              <a:buNone/>
            </a:pPr>
            <a:endParaRPr lang="hu-HU" sz="14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FE5E121-CCB9-4ACB-A284-2F0809AA90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39" y="1819488"/>
            <a:ext cx="4157717" cy="2204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0BD685D-7933-463E-8EF6-191BF73CDA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0" y="1819488"/>
            <a:ext cx="4157717" cy="2204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150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4621" y="1532071"/>
            <a:ext cx="869245" cy="380492"/>
          </a:xfrm>
          <a:solidFill>
            <a:schemeClr val="tx2"/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hu-HU" sz="1400" dirty="0" err="1">
                <a:solidFill>
                  <a:schemeClr val="tx1"/>
                </a:solidFill>
              </a:rPr>
              <a:t>config</a:t>
            </a:r>
            <a:endParaRPr lang="hu-HU" sz="1400" dirty="0">
              <a:solidFill>
                <a:schemeClr val="tx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7AA2ECE-AAC0-4FFB-A830-5DCCBC06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43" y="1912563"/>
            <a:ext cx="4762913" cy="1318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4299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3838A3-4BAB-4DC7-8BD8-B7A39D63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GLBP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989E63A-7CB6-4815-A0C2-4F2F92D5A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D9D87E1-BAC0-4150-B860-DB39FF2C21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881749"/>
            <a:ext cx="7038900" cy="1974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AE41C9C-A463-4DA5-ABF3-DA0A2DB808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2856088"/>
            <a:ext cx="7038900" cy="1980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2436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5) OSPF</a:t>
            </a:r>
            <a:endParaRPr b="1" dirty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EDF59647-10CD-4A78-9003-6E861D75EB84}"/>
              </a:ext>
            </a:extLst>
          </p:cNvPr>
          <p:cNvSpPr/>
          <p:nvPr/>
        </p:nvSpPr>
        <p:spPr>
          <a:xfrm>
            <a:off x="2244713" y="1235200"/>
            <a:ext cx="4654570" cy="963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2000" b="1" dirty="0">
                <a:solidFill>
                  <a:schemeClr val="lt1"/>
                </a:solidFill>
                <a:latin typeface="Montserrat"/>
              </a:rPr>
              <a:t>Dinamikus forgalomirányításnak </a:t>
            </a:r>
            <a:r>
              <a:rPr lang="hu-HU" sz="2000" b="1" dirty="0">
                <a:solidFill>
                  <a:schemeClr val="tx2"/>
                </a:solidFill>
                <a:latin typeface="Montserrat"/>
              </a:rPr>
              <a:t>OSPF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2000" b="1" dirty="0" err="1">
                <a:solidFill>
                  <a:schemeClr val="lt1"/>
                </a:solidFill>
                <a:latin typeface="Montserrat"/>
              </a:rPr>
              <a:t>et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 alkalmaztunk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724A1D5-8FA0-4D19-9F4A-FC793DE41C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1" y="2876550"/>
            <a:ext cx="3736975" cy="9906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55772" y="2571750"/>
            <a:ext cx="263245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ALTER_ROUTE konfiguráció</a:t>
            </a:r>
          </a:p>
        </p:txBody>
      </p:sp>
    </p:spTree>
    <p:extLst>
      <p:ext uri="{BB962C8B-B14F-4D97-AF65-F5344CB8AC3E}">
        <p14:creationId xmlns:p14="http://schemas.microsoft.com/office/powerpoint/2010/main" val="381148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5) OSPF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22110" y="1276771"/>
            <a:ext cx="269977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OSPF-el konfigurált eszközök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1C82D05-A5A7-4AD3-BDC0-292412221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04" y="1626119"/>
            <a:ext cx="7742591" cy="302540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4" name="Ellipszis 3">
            <a:extLst>
              <a:ext uri="{FF2B5EF4-FFF2-40B4-BE49-F238E27FC236}">
                <a16:creationId xmlns:a16="http://schemas.microsoft.com/office/drawing/2014/main" id="{E8172623-DC78-4A22-8017-7C363F54EB8B}"/>
              </a:ext>
            </a:extLst>
          </p:cNvPr>
          <p:cNvSpPr/>
          <p:nvPr/>
        </p:nvSpPr>
        <p:spPr>
          <a:xfrm>
            <a:off x="815163" y="244548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76BB3D3B-9155-4A80-AC27-4887DC4D33CD}"/>
              </a:ext>
            </a:extLst>
          </p:cNvPr>
          <p:cNvSpPr/>
          <p:nvPr/>
        </p:nvSpPr>
        <p:spPr>
          <a:xfrm>
            <a:off x="4313274" y="3228775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46FFAC85-990A-4283-B6FC-110B750182FB}"/>
              </a:ext>
            </a:extLst>
          </p:cNvPr>
          <p:cNvSpPr/>
          <p:nvPr/>
        </p:nvSpPr>
        <p:spPr>
          <a:xfrm>
            <a:off x="5220139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4EDACA5B-FBAD-4FA7-A3E9-A0BC76D8B107}"/>
              </a:ext>
            </a:extLst>
          </p:cNvPr>
          <p:cNvSpPr/>
          <p:nvPr/>
        </p:nvSpPr>
        <p:spPr>
          <a:xfrm>
            <a:off x="3512288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98F99016-B624-4B54-916F-9E008BC49E41}"/>
              </a:ext>
            </a:extLst>
          </p:cNvPr>
          <p:cNvSpPr/>
          <p:nvPr/>
        </p:nvSpPr>
        <p:spPr>
          <a:xfrm>
            <a:off x="4313274" y="2199902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8CA0AAB1-C25B-46F0-B869-D6F3A11EFB79}"/>
              </a:ext>
            </a:extLst>
          </p:cNvPr>
          <p:cNvSpPr/>
          <p:nvPr/>
        </p:nvSpPr>
        <p:spPr>
          <a:xfrm>
            <a:off x="7570381" y="2387744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921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5096539" y="1261474"/>
            <a:ext cx="269977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OSPF-el konfigurált eszközök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DEC2611C-E0CB-43D0-9104-00B3268C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471" y="1634409"/>
            <a:ext cx="4541914" cy="187468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17C7F824-F8DC-4E60-B2A6-0E06FA40B3AD}"/>
              </a:ext>
            </a:extLst>
          </p:cNvPr>
          <p:cNvSpPr/>
          <p:nvPr/>
        </p:nvSpPr>
        <p:spPr>
          <a:xfrm>
            <a:off x="426615" y="1925740"/>
            <a:ext cx="393380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tx2"/>
                </a:solidFill>
                <a:latin typeface="Montserrat"/>
              </a:rPr>
              <a:t>Blake-R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ALTER_ROUTE 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közötti </a:t>
            </a:r>
            <a:r>
              <a:rPr lang="hu-HU" sz="1800" b="1" dirty="0" err="1">
                <a:solidFill>
                  <a:schemeClr val="tx2"/>
                </a:solidFill>
                <a:latin typeface="Montserrat"/>
              </a:rPr>
              <a:t>Serial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vonalon alkalmaztuk</a:t>
            </a:r>
          </a:p>
        </p:txBody>
      </p:sp>
    </p:spTree>
    <p:extLst>
      <p:ext uri="{BB962C8B-B14F-4D97-AF65-F5344CB8AC3E}">
        <p14:creationId xmlns:p14="http://schemas.microsoft.com/office/powerpoint/2010/main" val="303821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524277" y="1235200"/>
            <a:ext cx="2095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2373D18-50E3-4886-8B3F-ECCC6439E1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20" y="1569251"/>
            <a:ext cx="4709160" cy="290322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5551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3BE33-5058-7E2B-56A9-6A71FB012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4278F2-CAB9-BF60-0FE9-63A61575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Dokumentáció részei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39699-301B-4252-E0B9-1E08B3399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2472300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Hálózat szimulációja: </a:t>
            </a:r>
            <a:r>
              <a:rPr lang="hu-HU" sz="1800" b="1" dirty="0">
                <a:solidFill>
                  <a:schemeClr val="bg1"/>
                </a:solidFill>
              </a:rPr>
              <a:t>Projekt.pkt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Word dokumentáció: </a:t>
            </a:r>
            <a:r>
              <a:rPr lang="hu-HU" sz="1800" b="1" dirty="0">
                <a:solidFill>
                  <a:schemeClr val="bg1"/>
                </a:solidFill>
              </a:rPr>
              <a:t>Projekt_Word.pdf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Tesztelési dokumentáció: </a:t>
            </a:r>
            <a:r>
              <a:rPr lang="hu-HU" sz="1800" b="1" dirty="0">
                <a:solidFill>
                  <a:schemeClr val="bg1"/>
                </a:solidFill>
              </a:rPr>
              <a:t>Teszteles.pdf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Prezentáció: </a:t>
            </a:r>
            <a:r>
              <a:rPr lang="hu-HU" sz="1800" b="1" dirty="0">
                <a:solidFill>
                  <a:schemeClr val="bg1"/>
                </a:solidFill>
              </a:rPr>
              <a:t>Prezi.pptx</a:t>
            </a:r>
            <a:endParaRPr lang="hu-HU" sz="1800" dirty="0">
              <a:solidFill>
                <a:schemeClr val="bg1"/>
              </a:solidFill>
            </a:endParaRPr>
          </a:p>
          <a:p>
            <a:endParaRPr lang="hu-HU" sz="1800" dirty="0"/>
          </a:p>
          <a:p>
            <a:endParaRPr lang="hu-HU" sz="1800" dirty="0"/>
          </a:p>
          <a:p>
            <a:pPr marL="146050" indent="0">
              <a:buNone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83521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5358451" y="1725503"/>
            <a:ext cx="1667444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konfiguráció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821F517-F7B4-4CAC-8724-3F3CC0D7B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33280"/>
            <a:ext cx="3240347" cy="1076939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638196" y="2133488"/>
            <a:ext cx="3933804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routerek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Se0/1/0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konfiguráltuk</a:t>
            </a:r>
          </a:p>
        </p:txBody>
      </p:sp>
    </p:spTree>
    <p:extLst>
      <p:ext uri="{BB962C8B-B14F-4D97-AF65-F5344CB8AC3E}">
        <p14:creationId xmlns:p14="http://schemas.microsoft.com/office/powerpoint/2010/main" val="407681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299329" y="3070046"/>
            <a:ext cx="54534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4274409" y="956819"/>
            <a:ext cx="595181" cy="37907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b="1" dirty="0">
                <a:solidFill>
                  <a:schemeClr val="tx1"/>
                </a:solidFill>
                <a:latin typeface="Montserrat"/>
              </a:rPr>
              <a:t>PPP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EBE6763-3B69-4D35-8ED6-4D6EFCAC876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372" y="3395330"/>
            <a:ext cx="4267200" cy="1587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F90BC3A-4DB6-43FB-90C5-99C88A3DC59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972" y="1335897"/>
            <a:ext cx="4419600" cy="1691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881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259752" y="997783"/>
            <a:ext cx="97174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</a:t>
            </a:r>
            <a:r>
              <a:rPr lang="hu-HU" b="1" dirty="0" err="1">
                <a:solidFill>
                  <a:schemeClr val="tx1"/>
                </a:solidFill>
              </a:rPr>
              <a:t>ping</a:t>
            </a:r>
            <a:endParaRPr lang="hu-HU" b="1" dirty="0">
              <a:solidFill>
                <a:schemeClr val="tx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861661B-5EE2-49CD-BA7F-0847A6DC39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63" y="1305560"/>
            <a:ext cx="5760720" cy="1266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64D9948-2D6A-4161-9087-D641E0471C7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62" y="3111795"/>
            <a:ext cx="5760720" cy="13255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4F4FCDC3-C4A1-4D8E-93C5-5421E9B8D78F}"/>
              </a:ext>
            </a:extLst>
          </p:cNvPr>
          <p:cNvSpPr txBox="1"/>
          <p:nvPr/>
        </p:nvSpPr>
        <p:spPr>
          <a:xfrm>
            <a:off x="4380614" y="2845733"/>
            <a:ext cx="93326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PPP </a:t>
            </a:r>
            <a:r>
              <a:rPr lang="hu-HU" dirty="0" err="1">
                <a:solidFill>
                  <a:schemeClr val="tx1"/>
                </a:solidFill>
              </a:rPr>
              <a:t>ping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4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6112089" y="927423"/>
            <a:ext cx="76976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234159" y="2133486"/>
            <a:ext cx="4337841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-t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Ruby-R2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Weiss-R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között konfiguráltuk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82483A1-6C3B-4035-9BF5-462B26ED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97" y="1252300"/>
            <a:ext cx="4186349" cy="2638895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72111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6112088" y="927423"/>
            <a:ext cx="76976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595666" y="2140800"/>
            <a:ext cx="4337841" cy="46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”igazi” útvonala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AF5CEFA-18CD-429B-BBAD-199487C36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185" y="1226700"/>
            <a:ext cx="4267570" cy="269009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6278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412066" y="1081311"/>
            <a:ext cx="2319866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r>
              <a:rPr lang="hu-HU" b="1" dirty="0">
                <a:solidFill>
                  <a:schemeClr val="tx1"/>
                </a:solidFill>
              </a:rPr>
              <a:t> élő berendezésen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49B11AA-BD9D-4BC2-94E7-2FDCB0C200B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827" y="1453611"/>
            <a:ext cx="4284345" cy="30480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50952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5447077E-6131-4A4F-8E86-99C3B38F92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25" y="2752754"/>
            <a:ext cx="4635500" cy="1854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67F32F8-AF2B-4AD8-B0B2-7CB70F60E2D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78" y="628877"/>
            <a:ext cx="4737100" cy="1816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992510" y="321100"/>
            <a:ext cx="122661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r>
              <a:rPr lang="hu-HU" b="1" dirty="0">
                <a:solidFill>
                  <a:schemeClr val="tx1"/>
                </a:solidFill>
              </a:rPr>
              <a:t> teszt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992F0D3-703B-4B90-89DE-30A9C1253400}"/>
              </a:ext>
            </a:extLst>
          </p:cNvPr>
          <p:cNvSpPr txBox="1"/>
          <p:nvPr/>
        </p:nvSpPr>
        <p:spPr>
          <a:xfrm>
            <a:off x="1490134" y="2390746"/>
            <a:ext cx="1069524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tx1"/>
                </a:solidFill>
              </a:rPr>
              <a:t>Tunnel</a:t>
            </a:r>
            <a:r>
              <a:rPr lang="hu-HU" dirty="0">
                <a:solidFill>
                  <a:schemeClr val="tx1"/>
                </a:solidFill>
              </a:rPr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188392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2C4C4AF-B41C-4FE1-B686-4E08211C5A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0" y="1075180"/>
            <a:ext cx="3901440" cy="32004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A220006-52BD-4069-9B5A-5AC69E9E5B6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228" y="1910000"/>
            <a:ext cx="3939540" cy="28956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3314DA4-1C0A-4981-A472-C3F861D368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00" y="2703610"/>
            <a:ext cx="2677795" cy="8763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6093CD1-7F8B-4088-B18A-5C75819A413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487" y="4066741"/>
            <a:ext cx="2827020" cy="8763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21BF8F63-1BE9-4C56-BC28-F993EA93526F}"/>
              </a:ext>
            </a:extLst>
          </p:cNvPr>
          <p:cNvSpPr txBox="1"/>
          <p:nvPr/>
        </p:nvSpPr>
        <p:spPr>
          <a:xfrm>
            <a:off x="5621323" y="720849"/>
            <a:ext cx="920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Ruby-R2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78347061-71AA-44E4-AA1E-B422D2F618F3}"/>
              </a:ext>
            </a:extLst>
          </p:cNvPr>
          <p:cNvSpPr txBox="1"/>
          <p:nvPr/>
        </p:nvSpPr>
        <p:spPr>
          <a:xfrm>
            <a:off x="5621323" y="1583792"/>
            <a:ext cx="89159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Weiss-R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B7F18054-A0C7-4858-B399-5E7FF818ADF4}"/>
              </a:ext>
            </a:extLst>
          </p:cNvPr>
          <p:cNvSpPr txBox="1"/>
          <p:nvPr/>
        </p:nvSpPr>
        <p:spPr>
          <a:xfrm>
            <a:off x="5093916" y="3758750"/>
            <a:ext cx="89159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Weiss-R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F8F206A-687E-4F8D-86FE-46DDA48776CD}"/>
              </a:ext>
            </a:extLst>
          </p:cNvPr>
          <p:cNvSpPr txBox="1"/>
          <p:nvPr/>
        </p:nvSpPr>
        <p:spPr>
          <a:xfrm>
            <a:off x="4990450" y="2347376"/>
            <a:ext cx="920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Ruby-R2</a:t>
            </a:r>
          </a:p>
        </p:txBody>
      </p:sp>
    </p:spTree>
    <p:extLst>
      <p:ext uri="{BB962C8B-B14F-4D97-AF65-F5344CB8AC3E}">
        <p14:creationId xmlns:p14="http://schemas.microsoft.com/office/powerpoint/2010/main" val="413840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BB9A47-288C-4E7D-94AD-94E597F95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ASA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DB1210E-79B5-4D25-8E12-F5536F3A2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F47603C-1F0E-42F5-9074-2A900298B4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74" y="963930"/>
            <a:ext cx="4612852" cy="35148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309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AEE4A80-DD66-40A2-A9DB-6839D33F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ASA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2F07875-1CA0-4159-B537-06FD43E1B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2257" y="1293488"/>
            <a:ext cx="931609" cy="362850"/>
          </a:xfrm>
          <a:solidFill>
            <a:schemeClr val="tx2"/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hu-HU" sz="1400" dirty="0">
                <a:solidFill>
                  <a:schemeClr val="tx1"/>
                </a:solidFill>
              </a:rPr>
              <a:t>ASA </a:t>
            </a:r>
            <a:r>
              <a:rPr lang="hu-HU" sz="1400" dirty="0" err="1">
                <a:solidFill>
                  <a:schemeClr val="tx1"/>
                </a:solidFill>
              </a:rPr>
              <a:t>ip</a:t>
            </a:r>
            <a:endParaRPr lang="hu-HU" sz="1400" dirty="0">
              <a:solidFill>
                <a:schemeClr val="tx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BAFC76E-D8D2-428C-A50D-83BE22F7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77" y="1656338"/>
            <a:ext cx="8410223" cy="28409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802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330A5-86BC-5AF0-42EC-DB67CDF3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467EEB-A35B-D106-BC66-C273C061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Hálózati topológia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4B8E0-60EE-AF3A-C1F5-933055070A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1134" y="854439"/>
            <a:ext cx="6511629" cy="4116674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7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10D9C-41ED-E0EB-3759-43E15544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0C5740-8142-9C86-1469-2C7B426002F7}"/>
              </a:ext>
            </a:extLst>
          </p:cNvPr>
          <p:cNvSpPr txBox="1"/>
          <p:nvPr/>
        </p:nvSpPr>
        <p:spPr>
          <a:xfrm>
            <a:off x="1214991" y="1508167"/>
            <a:ext cx="3586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rgbClr val="92D050"/>
                </a:solidFill>
                <a:latin typeface="Montserrat"/>
                <a:sym typeface="Montserrat"/>
              </a:rPr>
              <a:t>2. Weiss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A83F0-CEA5-4AAB-337B-0335753B5DC1}"/>
              </a:ext>
            </a:extLst>
          </p:cNvPr>
          <p:cNvSpPr txBox="1"/>
          <p:nvPr/>
        </p:nvSpPr>
        <p:spPr>
          <a:xfrm>
            <a:off x="1723944" y="2311895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92D050"/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rgbClr val="92D050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DHCP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Tunnel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00FEC-7FFC-FC33-9E90-8B579053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653" y="508847"/>
            <a:ext cx="2192404" cy="4405234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79280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F2B223-5A06-4AD6-8DE9-D00A679B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weiss</a:t>
            </a:r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telephely fizikai eszközökön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69FA196-946A-46E3-A905-34285BF20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5087968-1C45-46FA-9AD6-AA32A517E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38" y="929975"/>
            <a:ext cx="5354523" cy="4021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80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4081725" y="227775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Weiss telephely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/>
              <a:t>laptopok accesspoint tól kapnak DHCP-t</a:t>
            </a:r>
            <a:endParaRPr/>
          </a:p>
        </p:txBody>
      </p:sp>
      <p:pic>
        <p:nvPicPr>
          <p:cNvPr id="198" name="Google Shape;198;p22" title="dhcp pic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1351375"/>
            <a:ext cx="1724025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4081725" y="227775"/>
            <a:ext cx="2574256" cy="1123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E1A7E81-CAA2-4A01-9FC4-50943CE9F89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261" y="2010839"/>
            <a:ext cx="5014072" cy="2338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F2B223-5A06-4AD6-8DE9-D00A679B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weiss</a:t>
            </a:r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telephely fizikai eszközökön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69FA196-946A-46E3-A905-34285BF20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5087968-1C45-46FA-9AD6-AA32A517E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38" y="929975"/>
            <a:ext cx="5354523" cy="4021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4949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5272244" y="479251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DHCP telefonon keresztül tesztelve lett</a:t>
            </a:r>
            <a:endParaRPr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5272244" y="479251"/>
            <a:ext cx="2370334" cy="7173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3721385A-BECA-44DF-8742-A2D6CA17FF11}"/>
              </a:ext>
            </a:extLst>
          </p:cNvPr>
          <p:cNvSpPr/>
          <p:nvPr/>
        </p:nvSpPr>
        <p:spPr>
          <a:xfrm>
            <a:off x="2788356" y="393750"/>
            <a:ext cx="2065866" cy="4437894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lv_0_20260121094929">
            <a:hlinkClick r:id="" action="ppaction://media"/>
            <a:extLst>
              <a:ext uri="{FF2B5EF4-FFF2-40B4-BE49-F238E27FC236}">
                <a16:creationId xmlns:a16="http://schemas.microsoft.com/office/drawing/2014/main" id="{F895109F-DF08-467E-95B3-BC0157E17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7971" y="424283"/>
            <a:ext cx="2037330" cy="439102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603975A-4188-4693-B965-011897BB6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244" y="1703879"/>
            <a:ext cx="2960370" cy="2960370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BFC1226F-228A-4AB6-8391-ADCB46D51497}"/>
              </a:ext>
            </a:extLst>
          </p:cNvPr>
          <p:cNvSpPr/>
          <p:nvPr/>
        </p:nvSpPr>
        <p:spPr>
          <a:xfrm>
            <a:off x="5272244" y="1676400"/>
            <a:ext cx="2946067" cy="298784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608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70AF5091-3FAA-4A5F-B1D5-2CA08B726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539" y="1861997"/>
            <a:ext cx="3414922" cy="1419505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86119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D9AF142-0502-424E-AD82-ECAA301B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06" y="1085960"/>
            <a:ext cx="7180088" cy="358654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5369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048DFA9-29C0-4D53-B1F9-B67A823C9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14" y="1545231"/>
            <a:ext cx="7513971" cy="280440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53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D721A3E-9C28-4E04-A967-076D9FB71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271" y="266494"/>
            <a:ext cx="6155458" cy="461051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24550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32731-C3E2-EF04-B39B-876F9DE2F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410E59-87B1-D9AD-8BA6-B136AF5AEA43}"/>
              </a:ext>
            </a:extLst>
          </p:cNvPr>
          <p:cNvSpPr txBox="1"/>
          <p:nvPr/>
        </p:nvSpPr>
        <p:spPr>
          <a:xfrm>
            <a:off x="1214991" y="1508167"/>
            <a:ext cx="3520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3. Blake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F113D-2D29-6A12-AFE8-3BB0626A483F}"/>
              </a:ext>
            </a:extLst>
          </p:cNvPr>
          <p:cNvSpPr txBox="1"/>
          <p:nvPr/>
        </p:nvSpPr>
        <p:spPr>
          <a:xfrm>
            <a:off x="1723944" y="2311895"/>
            <a:ext cx="233910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4">
                  <a:lumMod val="9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Linux Server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Windows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FAD6A-695A-1587-84A0-EF550DC993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41"/>
          <a:stretch>
            <a:fillRect/>
          </a:stretch>
        </p:blipFill>
        <p:spPr>
          <a:xfrm>
            <a:off x="5575705" y="434715"/>
            <a:ext cx="2717947" cy="4274070"/>
          </a:xfrm>
          <a:prstGeom prst="rect">
            <a:avLst/>
          </a:prstGeom>
          <a:ln w="57150">
            <a:solidFill>
              <a:schemeClr val="accent4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440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58B90-8629-A239-6546-5AE843C3F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40BD43-DEB3-0CCB-7147-6E6D09A7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Megvalósításhoz használt eszközök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7EF637-46AA-EAE9-0648-D11A7593C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04" y="1920881"/>
            <a:ext cx="8390992" cy="2006542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102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F9918F-6417-44DE-8E9E-E280C8D2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Blake telephely fizikai eszközökön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250F0E5-FE11-41FC-98F5-1FF757752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377765E-A715-4F9F-878A-19682B715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36" y="1039939"/>
            <a:ext cx="4983328" cy="3709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690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7C08BC-4FB7-412B-9E81-D5C17BBE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63D9DE-302E-431B-A2D9-28EB94960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90C46F1-5E30-440C-ADFD-22837CB19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926" y="914100"/>
            <a:ext cx="5204148" cy="3835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684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873379-0DA8-4BDE-BA06-E25DA10D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C71779F-62A5-4307-AE98-BEE04F0FA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62B17B3-28B8-4860-8252-0479345C4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432068"/>
            <a:ext cx="5658184" cy="3182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AE6B3A1-547C-4C6F-A632-C7550E03E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651" y="209620"/>
            <a:ext cx="4158749" cy="46702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8830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73871BE-2C1C-4390-A943-E2FF645B5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CBFCC4F-92F6-4856-BC2C-11C330C0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843712"/>
            <a:ext cx="7116726" cy="3998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2543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3701F8-548B-4E02-92FC-13F0AA91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9354B49-994A-4D8F-AF76-3B052947D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0F150F4-7C9A-4830-80FB-0921F6F8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410" y="879202"/>
            <a:ext cx="6450090" cy="39662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49726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73871BE-2C1C-4390-A943-E2FF645B5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DD8049B-6A46-44D8-BE0F-2FDC05776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850800"/>
            <a:ext cx="7138555" cy="40047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626619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316897-0BEA-4663-AAEB-7C379FBC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32BFECB-A701-49A9-96BF-A3775222B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4742DB3-2D66-4C91-9B99-1CE43C170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850800"/>
            <a:ext cx="7130574" cy="40344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92952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C25E39-0AE1-4162-9377-835249C6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66375DC-36D8-488D-ABE7-4E44099AA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2C1F3B2-BC38-479F-AD91-873DE0B70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159" y="152400"/>
            <a:ext cx="4318173" cy="4838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579075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1FDC9E-CD0D-4E83-9F3C-7306B1D5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AF9442D-1262-4035-B245-F5BCB1972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B239D30-F7EF-4FB8-8D64-536C0764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213" y="896352"/>
            <a:ext cx="6854128" cy="3853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06023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04BAB1-9E57-43D9-9A5D-4DF49D61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8DC3DAF-90F3-443C-A628-D1BC8DAD6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22B85B6-DBCF-496D-BE67-F7803CE4E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838" y="1010200"/>
            <a:ext cx="5574323" cy="4025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782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7E6ED-5CE5-9E95-3CD1-285F248A3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6D78AF-EA55-4161-8223-40CA2F8C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Ip táblázat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FAB920A-901C-4F7D-A7F7-5EB2006C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190" y="655223"/>
            <a:ext cx="5117777" cy="4371310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837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025176-CB15-48A5-B50B-7F0DA124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ACAF70-6FE2-496A-AEB2-E82BE6F0B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66A558C-3CA6-453F-8790-9A9E795B7C9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1017023"/>
            <a:ext cx="5760720" cy="3606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109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025176-CB15-48A5-B50B-7F0DA124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ACAF70-6FE2-496A-AEB2-E82BE6F0B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9FD37CD-AC7F-49AF-8D07-CC9A0E81598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1058358"/>
            <a:ext cx="6120271" cy="3510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223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EB8072-1C5B-4838-B5E1-0C4BEF88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CA55F9C-A025-461A-9986-3B27DC276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7100EF2-F371-49E0-A801-5244CD1ADA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9" y="872585"/>
            <a:ext cx="5983833" cy="3877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015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878DA9-11A0-42A3-A167-ECDD6D52F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17FEB20-0729-4C3C-BBDE-8C0FA68D2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2F66D91-1B76-48B1-A537-DDAFA5F5E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9" y="1307849"/>
            <a:ext cx="7038899" cy="2911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9522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B08732-2CA8-493A-AA60-8D0A44A9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B7F73D6-1ED0-4829-8421-0937319F1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C0A03F1-732C-454E-BEC6-A25B14AC67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1" y="1057644"/>
            <a:ext cx="7038900" cy="1424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E2781CD-A7D9-42AB-BD51-C8F9BF8BF88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8" y="2844801"/>
            <a:ext cx="7038899" cy="15981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184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DCC51D-C558-402B-934D-18E7B564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Oldal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D55CD0A-442C-488A-9333-CAA5E8F74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5AE4183-913C-4839-8864-BAAB8296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800"/>
            <a:ext cx="9144000" cy="441401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45481AC-651D-45D7-B6B2-8A08AA939A09}"/>
              </a:ext>
            </a:extLst>
          </p:cNvPr>
          <p:cNvSpPr txBox="1"/>
          <p:nvPr/>
        </p:nvSpPr>
        <p:spPr>
          <a:xfrm>
            <a:off x="8336400" y="393750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BLAKE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B3EA6C57-C036-4317-98FD-3E2BB9C1D7C4}"/>
              </a:ext>
            </a:extLst>
          </p:cNvPr>
          <p:cNvSpPr/>
          <p:nvPr/>
        </p:nvSpPr>
        <p:spPr>
          <a:xfrm>
            <a:off x="0" y="850800"/>
            <a:ext cx="9144000" cy="44140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664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53C974-16E9-4DA4-B2DC-3838290B3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38" y="127685"/>
            <a:ext cx="7038900" cy="914100"/>
          </a:xfrm>
        </p:spPr>
        <p:txBody>
          <a:bodyPr/>
          <a:lstStyle/>
          <a:p>
            <a:pPr algn="ctr"/>
            <a:r>
              <a:rPr lang="hu-HU" b="1" dirty="0"/>
              <a:t>GitHub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B852A48-E8CE-454A-82C8-32E757BF6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8B75071-EA5B-490C-ACD6-E79FC5F8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62" y="751563"/>
            <a:ext cx="6607876" cy="426425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65688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C75E16-D67F-4349-8172-0CEC00B6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KONKLÚZIÓ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4C4E357-A00B-4166-9324-A90967CBB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3400" y="1384670"/>
            <a:ext cx="7038900" cy="2911200"/>
          </a:xfrm>
        </p:spPr>
        <p:txBody>
          <a:bodyPr>
            <a:normAutofit/>
          </a:bodyPr>
          <a:lstStyle/>
          <a:p>
            <a:r>
              <a:rPr lang="hu-HU" sz="1400" dirty="0"/>
              <a:t>Amik segítettek nekünk</a:t>
            </a:r>
          </a:p>
          <a:p>
            <a:endParaRPr lang="hu-HU" sz="1400" dirty="0"/>
          </a:p>
          <a:p>
            <a:r>
              <a:rPr lang="hu-HU" sz="1400" dirty="0"/>
              <a:t>Nehézségeink</a:t>
            </a:r>
          </a:p>
          <a:p>
            <a:endParaRPr lang="hu-HU" sz="1400" dirty="0"/>
          </a:p>
          <a:p>
            <a:r>
              <a:rPr lang="hu-HU" sz="1400" dirty="0" err="1"/>
              <a:t>Erösségeink</a:t>
            </a:r>
            <a:endParaRPr lang="hu-HU" sz="1400" dirty="0"/>
          </a:p>
          <a:p>
            <a:endParaRPr lang="hu-HU" sz="1400" dirty="0"/>
          </a:p>
          <a:p>
            <a:r>
              <a:rPr lang="hu-HU" sz="1400" dirty="0"/>
              <a:t>Tanárok </a:t>
            </a:r>
            <a:r>
              <a:rPr lang="hu-HU" sz="1400" dirty="0" err="1"/>
              <a:t>segítséhe</a:t>
            </a:r>
            <a:endParaRPr lang="hu-HU" sz="1400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0DA27CA-D8D0-488F-8857-C616A08E9278}"/>
              </a:ext>
            </a:extLst>
          </p:cNvPr>
          <p:cNvSpPr/>
          <p:nvPr/>
        </p:nvSpPr>
        <p:spPr>
          <a:xfrm>
            <a:off x="2948940" y="1449610"/>
            <a:ext cx="2697480" cy="275844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546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557EC-F6AF-9336-9E54-15643F7E5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A745DB-8230-4068-05CF-2234C55B0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részeinek bemutatása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CFCED-88FD-7554-04DE-A82B3D87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91" y="734518"/>
            <a:ext cx="2579410" cy="4086693"/>
          </a:xfrm>
          <a:prstGeom prst="rect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735669-C8C7-2DC2-3357-DE62C3D121ED}"/>
              </a:ext>
            </a:extLst>
          </p:cNvPr>
          <p:cNvSpPr txBox="1"/>
          <p:nvPr/>
        </p:nvSpPr>
        <p:spPr>
          <a:xfrm>
            <a:off x="1214991" y="1339827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1. Ruby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2509F-4035-F827-ED5C-87E19C0F4865}"/>
              </a:ext>
            </a:extLst>
          </p:cNvPr>
          <p:cNvSpPr txBox="1"/>
          <p:nvPr/>
        </p:nvSpPr>
        <p:spPr>
          <a:xfrm>
            <a:off x="1723944" y="2143555"/>
            <a:ext cx="23391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SSH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Vlan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Etherchannel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Port </a:t>
            </a: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security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GLBP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OSPF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GRE Tunnel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NAT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ASA tűzfal</a:t>
            </a:r>
          </a:p>
        </p:txBody>
      </p:sp>
    </p:spTree>
    <p:extLst>
      <p:ext uri="{BB962C8B-B14F-4D97-AF65-F5344CB8AC3E}">
        <p14:creationId xmlns:p14="http://schemas.microsoft.com/office/powerpoint/2010/main" val="332421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C75D7D-6EF7-488B-8831-B5129060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Ruby</a:t>
            </a:r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telephely fizikai eszközökön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A21A655-2058-48A2-90C4-65C41BD26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589" y="975165"/>
            <a:ext cx="5331944" cy="4004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7083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E7BE1B7F-D62D-4A18-AFEA-40CFDC897A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33" y="1785251"/>
            <a:ext cx="3996867" cy="205040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B7F83045-708E-411B-88C4-13FB90A6DF1F}"/>
              </a:ext>
            </a:extLst>
          </p:cNvPr>
          <p:cNvSpPr/>
          <p:nvPr/>
        </p:nvSpPr>
        <p:spPr>
          <a:xfrm>
            <a:off x="1297500" y="1255506"/>
            <a:ext cx="4572000" cy="31098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Biztonságos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Hitelesítés több módon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Platformfüggetlen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Sokoldalú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Széles körben elterjedt</a:t>
            </a:r>
            <a:endParaRPr lang="hu-HU" sz="1200" dirty="0">
              <a:solidFill>
                <a:schemeClr val="bg1"/>
              </a:solidFill>
              <a:effectLst/>
              <a:latin typeface="Montserrat" panose="020B0604020202020204" charset="-18"/>
              <a:ea typeface="Calibri" panose="020F0502020204030204" pitchFamily="34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5533290" y="1431196"/>
            <a:ext cx="167706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SSH konfiguráció</a:t>
            </a:r>
          </a:p>
        </p:txBody>
      </p:sp>
    </p:spTree>
    <p:extLst>
      <p:ext uri="{BB962C8B-B14F-4D97-AF65-F5344CB8AC3E}">
        <p14:creationId xmlns:p14="http://schemas.microsoft.com/office/powerpoint/2010/main" val="329959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457</Words>
  <Application>Microsoft Office PowerPoint</Application>
  <PresentationFormat>Diavetítés a képernyőre (16:9 oldalarány)</PresentationFormat>
  <Paragraphs>174</Paragraphs>
  <Slides>67</Slides>
  <Notes>29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67</vt:i4>
      </vt:variant>
    </vt:vector>
  </HeadingPairs>
  <TitlesOfParts>
    <vt:vector size="74" baseType="lpstr">
      <vt:lpstr>Calibri</vt:lpstr>
      <vt:lpstr>Times New Roman</vt:lpstr>
      <vt:lpstr>Lato</vt:lpstr>
      <vt:lpstr>Arial</vt:lpstr>
      <vt:lpstr>Montserrat</vt:lpstr>
      <vt:lpstr>Symbol</vt:lpstr>
      <vt:lpstr>Focus</vt:lpstr>
      <vt:lpstr>DotNyetWork</vt:lpstr>
      <vt:lpstr>Bevezető</vt:lpstr>
      <vt:lpstr>Dokumentáció részei</vt:lpstr>
      <vt:lpstr>Hálózati topológia</vt:lpstr>
      <vt:lpstr>Megvalósításhoz használt eszközök</vt:lpstr>
      <vt:lpstr>Ip táblázat</vt:lpstr>
      <vt:lpstr>Projekt részeinek bemutatása</vt:lpstr>
      <vt:lpstr>Ruby telephely fizikai eszközökön</vt:lpstr>
      <vt:lpstr>1) SSH</vt:lpstr>
      <vt:lpstr>1) SSH</vt:lpstr>
      <vt:lpstr>1) SSH</vt:lpstr>
      <vt:lpstr> 2) VLAN</vt:lpstr>
      <vt:lpstr> 2) VLAN</vt:lpstr>
      <vt:lpstr> 2) VLAN</vt:lpstr>
      <vt:lpstr> 2) VLAN</vt:lpstr>
      <vt:lpstr> 2) VLAN</vt:lpstr>
      <vt:lpstr> 3) Etherchannel</vt:lpstr>
      <vt:lpstr> 3) Etherchannel</vt:lpstr>
      <vt:lpstr> 3) Etherchannel</vt:lpstr>
      <vt:lpstr> 3) Etherchannel</vt:lpstr>
      <vt:lpstr> 3) Etherchannel</vt:lpstr>
      <vt:lpstr>PORT SECURITY</vt:lpstr>
      <vt:lpstr>PORT SECURITY</vt:lpstr>
      <vt:lpstr>PORT SECURITY</vt:lpstr>
      <vt:lpstr>GLBP</vt:lpstr>
      <vt:lpstr> 5) OSPF</vt:lpstr>
      <vt:lpstr> 5) OSPF</vt:lpstr>
      <vt:lpstr> 6) PPP</vt:lpstr>
      <vt:lpstr> 6) PPP</vt:lpstr>
      <vt:lpstr> 6) PPP</vt:lpstr>
      <vt:lpstr> 6) PPP</vt:lpstr>
      <vt:lpstr> 6) PPP</vt:lpstr>
      <vt:lpstr> 7) Tunnel</vt:lpstr>
      <vt:lpstr> 7) Tunnel</vt:lpstr>
      <vt:lpstr> 7) Tunnel</vt:lpstr>
      <vt:lpstr> 7) Tunnel</vt:lpstr>
      <vt:lpstr> 7) Tunnel</vt:lpstr>
      <vt:lpstr>ASA</vt:lpstr>
      <vt:lpstr>ASA</vt:lpstr>
      <vt:lpstr>PowerPoint-bemutató</vt:lpstr>
      <vt:lpstr>weiss telephely fizikai eszközökön</vt:lpstr>
      <vt:lpstr>DHCP</vt:lpstr>
      <vt:lpstr>weiss telephely fizikai eszközökön</vt:lpstr>
      <vt:lpstr>DHCP</vt:lpstr>
      <vt:lpstr>Wifi-Router</vt:lpstr>
      <vt:lpstr>Wifi-Router</vt:lpstr>
      <vt:lpstr>Wifi-Router</vt:lpstr>
      <vt:lpstr>PowerPoint-bemutató</vt:lpstr>
      <vt:lpstr>PowerPoint-bemutató</vt:lpstr>
      <vt:lpstr>Blake telephely fizikai eszközökön</vt:lpstr>
      <vt:lpstr>WINDOWS SZERVER</vt:lpstr>
      <vt:lpstr>Windows server</vt:lpstr>
      <vt:lpstr>Windows server</vt:lpstr>
      <vt:lpstr>Windows server</vt:lpstr>
      <vt:lpstr>Windows server</vt:lpstr>
      <vt:lpstr>Windows server</vt:lpstr>
      <vt:lpstr>Windows server</vt:lpstr>
      <vt:lpstr>Windows server</vt:lpstr>
      <vt:lpstr>LINUX SZERVER</vt:lpstr>
      <vt:lpstr>LINUX SZERVER</vt:lpstr>
      <vt:lpstr>LINUX SZERVER</vt:lpstr>
      <vt:lpstr>LINUX SZERVER</vt:lpstr>
      <vt:lpstr>LINUX SZERVER</vt:lpstr>
      <vt:lpstr>LINUX SZERVER</vt:lpstr>
      <vt:lpstr>Oldal</vt:lpstr>
      <vt:lpstr>GitHub</vt:lpstr>
      <vt:lpstr>KONKLÚZIÓ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DotNyetWork</dc:title>
  <dc:creator>Fazekas Dominik</dc:creator>
  <cp:lastModifiedBy>Fazekas Dominik</cp:lastModifiedBy>
  <cp:revision>200</cp:revision>
  <dcterms:modified xsi:type="dcterms:W3CDTF">2026-02-04T09:10:43Z</dcterms:modified>
</cp:coreProperties>
</file>